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C9BF-49FD-4423-88E4-8929CAD6383F}">
  <a:tblStyle styleId="{8421C9BF-49FD-4423-88E4-8929CAD63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e04e9c2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e04e9c2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e04e9c2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e04e9c2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e04e9c2a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e04e9c2a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e04e9c2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e04e9c2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e04e9c2a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e04e9c2a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e04e9c2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e04e9c2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e04e9c2a2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e04e9c2a2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e04e9c2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e04e9c2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e04e9c2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e04e9c2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e04e9c2a2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e04e9c2a2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e04e9c2a2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e04e9c2a2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5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e04e9c2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e04e9c2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microsoft.com/office/2007/relationships/media" Target="../media/media3.mp4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Big Time Rush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200" b="0"/>
              <a:t>Case: Rush Hour</a:t>
            </a:r>
            <a:endParaRPr sz="3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412395" y="3378775"/>
            <a:ext cx="26541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100"/>
              <a:t>Judith Atsma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100"/>
              <a:t>Michiel Beltman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100"/>
              <a:t>Lidewij Tijhuis</a:t>
            </a:r>
            <a:endParaRPr sz="21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00" y="4559400"/>
            <a:ext cx="6599450" cy="2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788" y="907075"/>
            <a:ext cx="568642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5">
            <a:alphaModFix/>
          </a:blip>
          <a:srcRect l="19203" t="17062" r="20693" b="20983"/>
          <a:stretch/>
        </p:blipFill>
        <p:spPr>
          <a:xfrm>
            <a:off x="3738875" y="2987600"/>
            <a:ext cx="2943325" cy="16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Depth first search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5825697" y="708700"/>
            <a:ext cx="27849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-&gt;  onder constructie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188" y="1211350"/>
            <a:ext cx="4823235" cy="34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2"/>
          <p:cNvGraphicFramePr/>
          <p:nvPr/>
        </p:nvGraphicFramePr>
        <p:xfrm>
          <a:off x="889175" y="477325"/>
          <a:ext cx="7746975" cy="4188860"/>
        </p:xfrm>
        <a:graphic>
          <a:graphicData uri="http://schemas.openxmlformats.org/drawingml/2006/table">
            <a:tbl>
              <a:tblPr>
                <a:noFill/>
                <a:tableStyleId>{8421C9BF-49FD-4423-88E4-8929CAD6383F}</a:tableStyleId>
              </a:tblPr>
              <a:tblGrid>
                <a:gridCol w="110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1"/>
                        <a:t>Board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1"/>
                        <a:t>State space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1"/>
                        <a:t>Random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(branch and bound met 10,000 runs)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(aantal zetten)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1"/>
                        <a:t>Random met prioriteit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(branch and bound met 10,000 runs)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(aantal zetten)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b="1"/>
                        <a:t>Breadth first search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(aantal zetten)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6x6: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9.77*10^8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134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35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6x6: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9.77*10^8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84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29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6x6: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1.00*10^6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83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9x9: 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1.94*10^19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51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9x9: 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2.12*10^21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memory issue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9x9: 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1.04*10^23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memory issue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12x12: 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1.44*10^45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memory issue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Google Shape;150;p22">
            <a:extLst>
              <a:ext uri="{FF2B5EF4-FFF2-40B4-BE49-F238E27FC236}">
                <a16:creationId xmlns:a16="http://schemas.microsoft.com/office/drawing/2014/main" id="{AC4368BD-C70A-4FF5-973C-E885855EBE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61"/>
          <a:stretch/>
        </p:blipFill>
        <p:spPr>
          <a:xfrm>
            <a:off x="3435050" y="2501425"/>
            <a:ext cx="3810300" cy="21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Demonstratie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263075" y="1211350"/>
            <a:ext cx="25203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Random algoritme       -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2872750" y="1211350"/>
            <a:ext cx="3932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dirty="0"/>
              <a:t>Random algoritme met prioriteit       - </a:t>
            </a:r>
            <a:endParaRPr dirty="0"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6805425" y="1211350"/>
            <a:ext cx="2772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Breadth first search</a:t>
            </a:r>
            <a:endParaRPr/>
          </a:p>
        </p:txBody>
      </p:sp>
      <p:pic>
        <p:nvPicPr>
          <p:cNvPr id="2" name="WhatsApp Video 2023-01-25 at 13.18.04">
            <a:hlinkClick r:id="" action="ppaction://media"/>
            <a:extLst>
              <a:ext uri="{FF2B5EF4-FFF2-40B4-BE49-F238E27FC236}">
                <a16:creationId xmlns:a16="http://schemas.microsoft.com/office/drawing/2014/main" id="{3672BDD8-1428-4807-BDAD-4D48C3291D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9141" y="1739950"/>
            <a:ext cx="2352009" cy="2357831"/>
          </a:xfrm>
          <a:prstGeom prst="rect">
            <a:avLst/>
          </a:prstGeom>
        </p:spPr>
      </p:pic>
      <p:pic>
        <p:nvPicPr>
          <p:cNvPr id="3" name="WhatsApp Video 2023-01-25 at 13.18.05">
            <a:hlinkClick r:id="" action="ppaction://media"/>
            <a:extLst>
              <a:ext uri="{FF2B5EF4-FFF2-40B4-BE49-F238E27FC236}">
                <a16:creationId xmlns:a16="http://schemas.microsoft.com/office/drawing/2014/main" id="{1050C61F-8DDE-4619-BCC1-7082272C61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7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0883" y="1739950"/>
            <a:ext cx="2362234" cy="2362234"/>
          </a:xfrm>
          <a:prstGeom prst="rect">
            <a:avLst/>
          </a:prstGeom>
        </p:spPr>
      </p:pic>
      <p:pic>
        <p:nvPicPr>
          <p:cNvPr id="4" name="WhatsApp Video 2023-01-25 at 13.18.05 (1)">
            <a:hlinkClick r:id="" action="ppaction://media"/>
            <a:extLst>
              <a:ext uri="{FF2B5EF4-FFF2-40B4-BE49-F238E27FC236}">
                <a16:creationId xmlns:a16="http://schemas.microsoft.com/office/drawing/2014/main" id="{FD3C1797-8ED4-4546-9BEA-CBEA88B8C5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5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2850" y="1739950"/>
            <a:ext cx="2362234" cy="236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0">
                <a:solidFill>
                  <a:schemeClr val="lt1"/>
                </a:solidFill>
              </a:rPr>
              <a:t>“Het </a:t>
            </a:r>
            <a:r>
              <a:rPr lang="nl" b="0" i="1">
                <a:solidFill>
                  <a:schemeClr val="lt1"/>
                </a:solidFill>
              </a:rPr>
              <a:t>einde </a:t>
            </a:r>
            <a:r>
              <a:rPr lang="nl" b="0">
                <a:solidFill>
                  <a:schemeClr val="lt1"/>
                </a:solidFill>
              </a:rPr>
              <a:t>van deze presentatie …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0">
                <a:solidFill>
                  <a:schemeClr val="lt1"/>
                </a:solidFill>
              </a:rPr>
              <a:t>Is slechts het </a:t>
            </a:r>
            <a:r>
              <a:rPr lang="nl" b="0" i="1">
                <a:solidFill>
                  <a:schemeClr val="lt1"/>
                </a:solidFill>
              </a:rPr>
              <a:t>begin </a:t>
            </a:r>
            <a:r>
              <a:rPr lang="nl" b="0">
                <a:solidFill>
                  <a:schemeClr val="lt1"/>
                </a:solidFill>
              </a:rPr>
              <a:t>van onze zoektocht </a:t>
            </a:r>
            <a:endParaRPr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b="0">
                <a:solidFill>
                  <a:schemeClr val="lt1"/>
                </a:solidFill>
              </a:rPr>
              <a:t>naar een </a:t>
            </a:r>
            <a:r>
              <a:rPr lang="nl" b="0" i="1">
                <a:solidFill>
                  <a:schemeClr val="lt1"/>
                </a:solidFill>
              </a:rPr>
              <a:t>beter </a:t>
            </a:r>
            <a:r>
              <a:rPr lang="nl" b="0">
                <a:solidFill>
                  <a:schemeClr val="lt1"/>
                </a:solidFill>
              </a:rPr>
              <a:t>algoritme.”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453875" y="3987025"/>
            <a:ext cx="206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7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Vragen?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l="33620"/>
          <a:stretch/>
        </p:blipFill>
        <p:spPr>
          <a:xfrm>
            <a:off x="5304871" y="2183300"/>
            <a:ext cx="3519026" cy="2575525"/>
          </a:xfrm>
          <a:prstGeom prst="rect">
            <a:avLst/>
          </a:prstGeom>
          <a:noFill/>
          <a:ln>
            <a:noFill/>
          </a:ln>
          <a:effectLst>
            <a:outerShdw blurRad="57150" dist="104775" dir="2640000" algn="bl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2400250" y="1177044"/>
            <a:ext cx="6321600" cy="31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Doel</a:t>
            </a:r>
            <a:r>
              <a:rPr lang="nl"/>
              <a:t>: rode auto naar de uitgang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in minimaal aantal zetten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Per zet</a:t>
            </a:r>
            <a:r>
              <a:rPr lang="nl"/>
              <a:t>: </a:t>
            </a:r>
            <a:r>
              <a:rPr lang="nl" u="sng"/>
              <a:t>één</a:t>
            </a:r>
            <a:r>
              <a:rPr lang="nl"/>
              <a:t> voertuig slechts </a:t>
            </a:r>
            <a:r>
              <a:rPr lang="nl" u="sng"/>
              <a:t>één </a:t>
            </a:r>
            <a:r>
              <a:rPr lang="nl"/>
              <a:t>vakje bewegen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Regels: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voertuigen mogen niet botsen en uit het bord bewegen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oriëntatie van de voertuigen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verschillende voertuig lengten: auto’s (2) en vrachtwagens (3)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Bord: </a:t>
            </a:r>
            <a:r>
              <a:rPr lang="nl"/>
              <a:t>verschillende ‘grid sizes’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6x6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9x9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12x12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Onze case - Rush Hour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123388" y="1922225"/>
            <a:ext cx="6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9x9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-76212" y="3320425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12x12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489300" y="2153300"/>
            <a:ext cx="15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23388" y="693550"/>
            <a:ext cx="6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ato"/>
                <a:ea typeface="Lato"/>
                <a:cs typeface="Lato"/>
                <a:sym typeface="Lato"/>
              </a:rPr>
              <a:t>6x6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25" y="754150"/>
            <a:ext cx="1132162" cy="11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l="-1639" t="-2111" r="-1464" b="-2403"/>
          <a:stretch/>
        </p:blipFill>
        <p:spPr>
          <a:xfrm>
            <a:off x="1627076" y="1145597"/>
            <a:ext cx="252900" cy="15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25" y="1973350"/>
            <a:ext cx="1161142" cy="11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l="-1639" t="-2111" r="-1464" b="-2403"/>
          <a:stretch/>
        </p:blipFill>
        <p:spPr>
          <a:xfrm>
            <a:off x="1670982" y="2468059"/>
            <a:ext cx="188400" cy="12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75" y="3269125"/>
            <a:ext cx="1186882" cy="11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l="-1639" t="-2111" r="-1464" b="-2403"/>
          <a:stretch/>
        </p:blipFill>
        <p:spPr>
          <a:xfrm>
            <a:off x="1647050" y="3716249"/>
            <a:ext cx="126600" cy="7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 space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410100" y="1443376"/>
            <a:ext cx="632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Formule: </a:t>
            </a:r>
            <a:endParaRPr i="1"/>
          </a:p>
          <a:p>
            <a:pPr marL="45720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(grid_size - (vehicle_length - 1)) ^ r_auto’s  * </a:t>
            </a:r>
            <a:endParaRPr/>
          </a:p>
          <a:p>
            <a:pPr marL="45720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(grid_size - (vehicle_length - 1)) ^ r_vrachtwagens</a:t>
            </a:r>
            <a:endParaRPr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1952900" y="2329197"/>
            <a:ext cx="6321600" cy="17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vehicle_length auto = 2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vehicle_length vrachtwagen = 3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i="1"/>
              <a:t>Iedere state space:</a:t>
            </a:r>
            <a:r>
              <a:rPr lang="nl"/>
              <a:t> </a:t>
            </a:r>
            <a:r>
              <a:rPr lang="nl" u="sng"/>
              <a:t>één</a:t>
            </a:r>
            <a:r>
              <a:rPr lang="nl"/>
              <a:t> voertuig bewogen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Voertuigen mogen botsen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13862" r="22075"/>
          <a:stretch/>
        </p:blipFill>
        <p:spPr>
          <a:xfrm>
            <a:off x="135250" y="1409250"/>
            <a:ext cx="2409900" cy="23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 space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l="13862" r="22075"/>
          <a:stretch/>
        </p:blipFill>
        <p:spPr>
          <a:xfrm>
            <a:off x="135250" y="1409250"/>
            <a:ext cx="2409900" cy="232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700" y="1382162"/>
            <a:ext cx="6304820" cy="23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algoritme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/>
              <a:t>Random zetten op basis van vrije tegels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/>
              <a:t>Branch and Bound</a:t>
            </a:r>
            <a:endParaRPr dirty="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938"/>
            <a:ext cx="2514050" cy="188763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algoritme met prioriteit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Geeft prioriteit aan de rode auto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60% kans rode auto bewegen naar uitgang (indien mogelijk!)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anders: willekeurige zet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40% kans op een willekeurige zet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724" y="1669200"/>
            <a:ext cx="2105400" cy="180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vergelijken ze?</a:t>
            </a:r>
            <a:endParaRPr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7B50B53-85E7-3E1E-4CA4-53F1A87A657B}"/>
              </a:ext>
            </a:extLst>
          </p:cNvPr>
          <p:cNvSpPr txBox="1"/>
          <p:nvPr/>
        </p:nvSpPr>
        <p:spPr>
          <a:xfrm>
            <a:off x="2228850" y="12613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>
                <a:latin typeface="Arial" panose="020B0604020202020204" pitchFamily="34" charset="0"/>
                <a:cs typeface="Arial" panose="020B0604020202020204" pitchFamily="34" charset="0"/>
              </a:rPr>
              <a:t>Verwachtingen: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3BFBCE3-EB76-0B5B-A4EA-EA0E03191B01}"/>
              </a:ext>
            </a:extLst>
          </p:cNvPr>
          <p:cNvSpPr txBox="1"/>
          <p:nvPr/>
        </p:nvSpPr>
        <p:spPr>
          <a:xfrm>
            <a:off x="2400250" y="1630688"/>
            <a:ext cx="53364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Random kan een absoluut lager totaal bereiken</a:t>
            </a:r>
          </a:p>
          <a:p>
            <a:pPr marL="285750" indent="-285750">
              <a:buFontTx/>
              <a:buChar char="-"/>
            </a:pPr>
            <a:r>
              <a:rPr lang="nl-NL" sz="1600" dirty="0">
                <a:latin typeface="Arial" panose="020B0604020202020204" pitchFamily="34" charset="0"/>
                <a:cs typeface="Arial" panose="020B0604020202020204" pitchFamily="34" charset="0"/>
              </a:rPr>
              <a:t>Prioriteit haalt vaker een lager totaal</a:t>
            </a:r>
          </a:p>
          <a:p>
            <a:endParaRPr lang="nl-NL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vergelijken ze?</a:t>
            </a: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216500" y="1211350"/>
            <a:ext cx="4254101" cy="3477800"/>
            <a:chOff x="280775" y="1211350"/>
            <a:chExt cx="4254101" cy="3477800"/>
          </a:xfrm>
        </p:grpSpPr>
        <p:pic>
          <p:nvPicPr>
            <p:cNvPr id="128" name="Google Shape;128;p19"/>
            <p:cNvPicPr preferRelativeResize="0"/>
            <p:nvPr/>
          </p:nvPicPr>
          <p:blipFill rotWithShape="1">
            <a:blip r:embed="rId3">
              <a:alphaModFix/>
            </a:blip>
            <a:srcRect l="3316" t="2588" r="8725" b="1534"/>
            <a:stretch/>
          </p:blipFill>
          <p:spPr>
            <a:xfrm>
              <a:off x="280775" y="1211350"/>
              <a:ext cx="4254101" cy="347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9"/>
            <p:cNvPicPr preferRelativeResize="0"/>
            <p:nvPr/>
          </p:nvPicPr>
          <p:blipFill rotWithShape="1">
            <a:blip r:embed="rId4">
              <a:alphaModFix/>
            </a:blip>
            <a:srcRect r="13382"/>
            <a:stretch/>
          </p:blipFill>
          <p:spPr>
            <a:xfrm>
              <a:off x="3379950" y="1599475"/>
              <a:ext cx="1047750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9"/>
          <p:cNvPicPr preferRelativeResize="0"/>
          <p:nvPr/>
        </p:nvPicPr>
        <p:blipFill rotWithShape="1">
          <a:blip r:embed="rId5">
            <a:alphaModFix/>
          </a:blip>
          <a:srcRect l="3948" t="6063" r="7524" b="2210"/>
          <a:stretch/>
        </p:blipFill>
        <p:spPr>
          <a:xfrm>
            <a:off x="4684900" y="1335150"/>
            <a:ext cx="4315698" cy="33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73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Breadth first search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Geeft optimale oplossing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Werkt uitstekend voor ‘simpele’ borden met lage state space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Geheugen problemen voor gecompliceerdere borden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l="5338" r="5977"/>
          <a:stretch/>
        </p:blipFill>
        <p:spPr>
          <a:xfrm>
            <a:off x="168775" y="1700213"/>
            <a:ext cx="23229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359</Words>
  <Application>Microsoft Office PowerPoint</Application>
  <PresentationFormat>Diavoorstelling (16:9)</PresentationFormat>
  <Paragraphs>104</Paragraphs>
  <Slides>13</Slides>
  <Notes>13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Lato</vt:lpstr>
      <vt:lpstr>Raleway</vt:lpstr>
      <vt:lpstr>Arial</vt:lpstr>
      <vt:lpstr>Swiss</vt:lpstr>
      <vt:lpstr>Big Time Rush Case: Rush Hour </vt:lpstr>
      <vt:lpstr>Onze case - Rush Hour</vt:lpstr>
      <vt:lpstr>State space</vt:lpstr>
      <vt:lpstr>State space</vt:lpstr>
      <vt:lpstr>Random algoritme</vt:lpstr>
      <vt:lpstr>Random algoritme met prioriteit</vt:lpstr>
      <vt:lpstr>Hoe vergelijken ze?</vt:lpstr>
      <vt:lpstr>Hoe vergelijken ze?</vt:lpstr>
      <vt:lpstr>Breadth first search</vt:lpstr>
      <vt:lpstr>Depth first search</vt:lpstr>
      <vt:lpstr>PowerPoint-presentatie</vt:lpstr>
      <vt:lpstr>Demonstratie</vt:lpstr>
      <vt:lpstr>“Het einde van deze presentatie … Is slechts het begin van onze zoektocht  naar een beter algoritme.”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Time Rush Case: Rush Hour </dc:title>
  <cp:lastModifiedBy>Tijhuis, L.B. (Lidewij)</cp:lastModifiedBy>
  <cp:revision>3</cp:revision>
  <dcterms:modified xsi:type="dcterms:W3CDTF">2023-01-25T12:54:50Z</dcterms:modified>
</cp:coreProperties>
</file>